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2" r:id="rId5"/>
    <p:sldId id="270" r:id="rId6"/>
    <p:sldId id="267" r:id="rId7"/>
    <p:sldId id="268" r:id="rId8"/>
    <p:sldId id="269" r:id="rId9"/>
    <p:sldId id="260" r:id="rId10"/>
    <p:sldId id="259" r:id="rId11"/>
    <p:sldId id="258" r:id="rId12"/>
    <p:sldId id="261" r:id="rId13"/>
    <p:sldId id="263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9D852-C4E5-D540-8A7B-CF38D5E7D029}" v="213" dt="2025-05-09T14:10:04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94704"/>
  </p:normalViewPr>
  <p:slideViewPr>
    <p:cSldViewPr snapToGrid="0">
      <p:cViewPr varScale="1">
        <p:scale>
          <a:sx n="73" d="100"/>
          <a:sy n="73" d="100"/>
        </p:scale>
        <p:origin x="22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AD3C9-4EA1-4AA6-8968-AB5E81A76B0A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DFB92C-3B5C-4335-82DA-FC464AAA4C32}">
      <dgm:prSet/>
      <dgm:spPr/>
      <dgm:t>
        <a:bodyPr/>
        <a:lstStyle/>
        <a:p>
          <a:r>
            <a:rPr lang="en-US" b="1"/>
            <a:t>Sample Collection</a:t>
          </a:r>
          <a:r>
            <a:rPr lang="en-US"/>
            <a:t> (capillary blood via finger prick)</a:t>
          </a:r>
        </a:p>
      </dgm:t>
    </dgm:pt>
    <dgm:pt modelId="{E1BD8E5A-F96D-4D59-97DE-7D42A6A87219}" type="parTrans" cxnId="{77A12FE9-B5FD-4BCC-8FD5-D92089E4405F}">
      <dgm:prSet/>
      <dgm:spPr/>
      <dgm:t>
        <a:bodyPr/>
        <a:lstStyle/>
        <a:p>
          <a:endParaRPr lang="en-US"/>
        </a:p>
      </dgm:t>
    </dgm:pt>
    <dgm:pt modelId="{59081B70-4ED1-481A-AF7E-E275350CE4B9}" type="sibTrans" cxnId="{77A12FE9-B5FD-4BCC-8FD5-D92089E4405F}">
      <dgm:prSet/>
      <dgm:spPr/>
      <dgm:t>
        <a:bodyPr/>
        <a:lstStyle/>
        <a:p>
          <a:endParaRPr lang="en-US"/>
        </a:p>
      </dgm:t>
    </dgm:pt>
    <dgm:pt modelId="{59BEB43F-1A5D-4838-888B-65FA3841A61F}">
      <dgm:prSet/>
      <dgm:spPr/>
      <dgm:t>
        <a:bodyPr/>
        <a:lstStyle/>
        <a:p>
          <a:r>
            <a:rPr lang="en-US" b="1"/>
            <a:t>Dilution</a:t>
          </a:r>
          <a:r>
            <a:rPr lang="en-US"/>
            <a:t> (to avoid clumping and overlapping of cells)</a:t>
          </a:r>
        </a:p>
      </dgm:t>
    </dgm:pt>
    <dgm:pt modelId="{5E51CBCB-5D07-4C06-8D74-BF651A17C879}" type="parTrans" cxnId="{EAEDC5E9-BC84-4430-8C60-B0E559BB614B}">
      <dgm:prSet/>
      <dgm:spPr/>
      <dgm:t>
        <a:bodyPr/>
        <a:lstStyle/>
        <a:p>
          <a:endParaRPr lang="en-US"/>
        </a:p>
      </dgm:t>
    </dgm:pt>
    <dgm:pt modelId="{BDCF36F7-B302-4882-B153-AC1841BFDAEB}" type="sibTrans" cxnId="{EAEDC5E9-BC84-4430-8C60-B0E559BB614B}">
      <dgm:prSet/>
      <dgm:spPr/>
      <dgm:t>
        <a:bodyPr/>
        <a:lstStyle/>
        <a:p>
          <a:endParaRPr lang="en-US"/>
        </a:p>
      </dgm:t>
    </dgm:pt>
    <dgm:pt modelId="{ECA1FA71-B3D1-497D-A634-7AA8019D136C}">
      <dgm:prSet/>
      <dgm:spPr/>
      <dgm:t>
        <a:bodyPr/>
        <a:lstStyle/>
        <a:p>
          <a:r>
            <a:rPr lang="en-US" b="1"/>
            <a:t>Slide Preparation</a:t>
          </a:r>
          <a:r>
            <a:rPr lang="en-US"/>
            <a:t> – no smearing, just drop and cover</a:t>
          </a:r>
        </a:p>
      </dgm:t>
    </dgm:pt>
    <dgm:pt modelId="{F9559DEE-6E29-45BF-8628-5F186D1D6863}" type="parTrans" cxnId="{D445B79D-662B-4769-B7E4-682EAC105E1D}">
      <dgm:prSet/>
      <dgm:spPr/>
      <dgm:t>
        <a:bodyPr/>
        <a:lstStyle/>
        <a:p>
          <a:endParaRPr lang="en-US"/>
        </a:p>
      </dgm:t>
    </dgm:pt>
    <dgm:pt modelId="{5BDBE05C-74DE-421E-8C4A-5869F7DFE10B}" type="sibTrans" cxnId="{D445B79D-662B-4769-B7E4-682EAC105E1D}">
      <dgm:prSet/>
      <dgm:spPr/>
      <dgm:t>
        <a:bodyPr/>
        <a:lstStyle/>
        <a:p>
          <a:endParaRPr lang="en-US"/>
        </a:p>
      </dgm:t>
    </dgm:pt>
    <dgm:pt modelId="{D7875E44-C273-4EE6-9D7D-75D42AE13070}">
      <dgm:prSet/>
      <dgm:spPr/>
      <dgm:t>
        <a:bodyPr/>
        <a:lstStyle/>
        <a:p>
          <a:r>
            <a:rPr lang="en-US" b="1"/>
            <a:t>Image Capture:</a:t>
          </a:r>
          <a:endParaRPr lang="en-US"/>
        </a:p>
      </dgm:t>
    </dgm:pt>
    <dgm:pt modelId="{044E22F7-58BD-48F1-ADA6-6383E3167B40}" type="parTrans" cxnId="{CDEA7CAC-99B6-4306-98CD-6072995DA430}">
      <dgm:prSet/>
      <dgm:spPr/>
      <dgm:t>
        <a:bodyPr/>
        <a:lstStyle/>
        <a:p>
          <a:endParaRPr lang="en-US"/>
        </a:p>
      </dgm:t>
    </dgm:pt>
    <dgm:pt modelId="{C7019CC2-1C9A-426A-AFDF-C9CCF2674370}" type="sibTrans" cxnId="{CDEA7CAC-99B6-4306-98CD-6072995DA430}">
      <dgm:prSet/>
      <dgm:spPr/>
      <dgm:t>
        <a:bodyPr/>
        <a:lstStyle/>
        <a:p>
          <a:endParaRPr lang="en-US"/>
        </a:p>
      </dgm:t>
    </dgm:pt>
    <dgm:pt modelId="{F550537D-6771-43EA-9A59-990E2817A270}">
      <dgm:prSet/>
      <dgm:spPr/>
      <dgm:t>
        <a:bodyPr/>
        <a:lstStyle/>
        <a:p>
          <a:r>
            <a:rPr lang="en-US"/>
            <a:t>Microscope images before and after staining</a:t>
          </a:r>
        </a:p>
      </dgm:t>
    </dgm:pt>
    <dgm:pt modelId="{846F6634-1F01-4C64-B42A-F009DDB3B169}" type="parTrans" cxnId="{A43208D9-BDC4-483B-BE0F-512513E48F7E}">
      <dgm:prSet/>
      <dgm:spPr/>
      <dgm:t>
        <a:bodyPr/>
        <a:lstStyle/>
        <a:p>
          <a:endParaRPr lang="en-US"/>
        </a:p>
      </dgm:t>
    </dgm:pt>
    <dgm:pt modelId="{542C78A7-471C-41BE-B552-D5E0D21EE029}" type="sibTrans" cxnId="{A43208D9-BDC4-483B-BE0F-512513E48F7E}">
      <dgm:prSet/>
      <dgm:spPr/>
      <dgm:t>
        <a:bodyPr/>
        <a:lstStyle/>
        <a:p>
          <a:endParaRPr lang="en-US"/>
        </a:p>
      </dgm:t>
    </dgm:pt>
    <dgm:pt modelId="{3AF4B9AD-4427-4079-9D7F-BFF8D6524722}">
      <dgm:prSet/>
      <dgm:spPr/>
      <dgm:t>
        <a:bodyPr/>
        <a:lstStyle/>
        <a:p>
          <a:r>
            <a:rPr lang="en-US"/>
            <a:t>DHM images (same FOV)</a:t>
          </a:r>
        </a:p>
      </dgm:t>
    </dgm:pt>
    <dgm:pt modelId="{3238C609-2BBB-4206-A5A4-A74EDB5B1768}" type="parTrans" cxnId="{6B9ABA54-C74B-4D4C-9036-5F4363F3D59B}">
      <dgm:prSet/>
      <dgm:spPr/>
      <dgm:t>
        <a:bodyPr/>
        <a:lstStyle/>
        <a:p>
          <a:endParaRPr lang="en-US"/>
        </a:p>
      </dgm:t>
    </dgm:pt>
    <dgm:pt modelId="{4457389C-A64E-4EA1-A854-21354B451786}" type="sibTrans" cxnId="{6B9ABA54-C74B-4D4C-9036-5F4363F3D59B}">
      <dgm:prSet/>
      <dgm:spPr/>
      <dgm:t>
        <a:bodyPr/>
        <a:lstStyle/>
        <a:p>
          <a:endParaRPr lang="en-US"/>
        </a:p>
      </dgm:t>
    </dgm:pt>
    <dgm:pt modelId="{84806894-381F-4A1B-996D-BAF9ED69E247}">
      <dgm:prSet/>
      <dgm:spPr/>
      <dgm:t>
        <a:bodyPr/>
        <a:lstStyle/>
        <a:p>
          <a:r>
            <a:rPr lang="en-US" b="1"/>
            <a:t>Staining</a:t>
          </a:r>
          <a:r>
            <a:rPr lang="en-US"/>
            <a:t> with Wright-Giemsa</a:t>
          </a:r>
        </a:p>
      </dgm:t>
    </dgm:pt>
    <dgm:pt modelId="{9D5C9F26-B68D-4E45-A812-60FCDE5AE8BF}" type="parTrans" cxnId="{D29E0270-5896-4CDE-98DC-15A4ACA6B15A}">
      <dgm:prSet/>
      <dgm:spPr/>
      <dgm:t>
        <a:bodyPr/>
        <a:lstStyle/>
        <a:p>
          <a:endParaRPr lang="en-US"/>
        </a:p>
      </dgm:t>
    </dgm:pt>
    <dgm:pt modelId="{B673FCB8-D346-40FE-A30F-75FDE69BEA23}" type="sibTrans" cxnId="{D29E0270-5896-4CDE-98DC-15A4ACA6B15A}">
      <dgm:prSet/>
      <dgm:spPr/>
      <dgm:t>
        <a:bodyPr/>
        <a:lstStyle/>
        <a:p>
          <a:endParaRPr lang="en-US"/>
        </a:p>
      </dgm:t>
    </dgm:pt>
    <dgm:pt modelId="{845AA729-0A7B-4FB6-8B2E-B82010D37A42}">
      <dgm:prSet/>
      <dgm:spPr/>
      <dgm:t>
        <a:bodyPr/>
        <a:lstStyle/>
        <a:p>
          <a:r>
            <a:rPr lang="en-US" b="1"/>
            <a:t>Model Inference</a:t>
          </a:r>
          <a:r>
            <a:rPr lang="en-US"/>
            <a:t> (YOLO-based detection)</a:t>
          </a:r>
        </a:p>
      </dgm:t>
    </dgm:pt>
    <dgm:pt modelId="{0C34F926-24C3-4A06-B442-8A546A098B20}" type="parTrans" cxnId="{056F3A94-AAFF-4539-BAF4-74F88BDE8066}">
      <dgm:prSet/>
      <dgm:spPr/>
      <dgm:t>
        <a:bodyPr/>
        <a:lstStyle/>
        <a:p>
          <a:endParaRPr lang="en-US"/>
        </a:p>
      </dgm:t>
    </dgm:pt>
    <dgm:pt modelId="{BD676874-AE36-41CB-9FC3-3BA96C9ECBFD}" type="sibTrans" cxnId="{056F3A94-AAFF-4539-BAF4-74F88BDE8066}">
      <dgm:prSet/>
      <dgm:spPr/>
      <dgm:t>
        <a:bodyPr/>
        <a:lstStyle/>
        <a:p>
          <a:endParaRPr lang="en-US"/>
        </a:p>
      </dgm:t>
    </dgm:pt>
    <dgm:pt modelId="{9A2C0CD7-F5C3-4975-8575-7D94963183BB}">
      <dgm:prSet/>
      <dgm:spPr/>
      <dgm:t>
        <a:bodyPr/>
        <a:lstStyle/>
        <a:p>
          <a:r>
            <a:rPr lang="en-US" b="1"/>
            <a:t>Volume Estimation of RBCs</a:t>
          </a:r>
          <a:endParaRPr lang="en-US"/>
        </a:p>
      </dgm:t>
    </dgm:pt>
    <dgm:pt modelId="{CDFCA97E-6EAF-426A-9680-F79567FB3B4B}" type="parTrans" cxnId="{72C52AB2-CCAE-4EA7-9A5D-69F3024FD411}">
      <dgm:prSet/>
      <dgm:spPr/>
      <dgm:t>
        <a:bodyPr/>
        <a:lstStyle/>
        <a:p>
          <a:endParaRPr lang="en-US"/>
        </a:p>
      </dgm:t>
    </dgm:pt>
    <dgm:pt modelId="{A82E5651-DC56-402A-9219-D6C2AE215FFC}" type="sibTrans" cxnId="{72C52AB2-CCAE-4EA7-9A5D-69F3024FD411}">
      <dgm:prSet/>
      <dgm:spPr/>
      <dgm:t>
        <a:bodyPr/>
        <a:lstStyle/>
        <a:p>
          <a:endParaRPr lang="en-US"/>
        </a:p>
      </dgm:t>
    </dgm:pt>
    <dgm:pt modelId="{56285DD8-78DD-46E1-9584-D18769F7C076}">
      <dgm:prSet/>
      <dgm:spPr/>
      <dgm:t>
        <a:bodyPr/>
        <a:lstStyle/>
        <a:p>
          <a:r>
            <a:rPr lang="en-US" b="1"/>
            <a:t>Validation</a:t>
          </a:r>
          <a:r>
            <a:rPr lang="en-US"/>
            <a:t> using CBC report</a:t>
          </a:r>
        </a:p>
      </dgm:t>
    </dgm:pt>
    <dgm:pt modelId="{715BFA24-29BE-45B3-B5C3-FCCF8AC6C770}" type="parTrans" cxnId="{2F11B15A-84AB-47CE-91A6-03B553939286}">
      <dgm:prSet/>
      <dgm:spPr/>
      <dgm:t>
        <a:bodyPr/>
        <a:lstStyle/>
        <a:p>
          <a:endParaRPr lang="en-US"/>
        </a:p>
      </dgm:t>
    </dgm:pt>
    <dgm:pt modelId="{AFE8C584-093D-48AF-A987-CCAEBCC771F7}" type="sibTrans" cxnId="{2F11B15A-84AB-47CE-91A6-03B553939286}">
      <dgm:prSet/>
      <dgm:spPr/>
      <dgm:t>
        <a:bodyPr/>
        <a:lstStyle/>
        <a:p>
          <a:endParaRPr lang="en-US"/>
        </a:p>
      </dgm:t>
    </dgm:pt>
    <dgm:pt modelId="{16042A34-35EC-3648-9C91-133BAB5B3031}" type="pres">
      <dgm:prSet presAssocID="{2A0AD3C9-4EA1-4AA6-8968-AB5E81A76B0A}" presName="Name0" presStyleCnt="0">
        <dgm:presLayoutVars>
          <dgm:dir/>
          <dgm:resizeHandles val="exact"/>
        </dgm:presLayoutVars>
      </dgm:prSet>
      <dgm:spPr/>
    </dgm:pt>
    <dgm:pt modelId="{1FBF82F2-EDAF-0F41-8180-291AA9AE3AFA}" type="pres">
      <dgm:prSet presAssocID="{A1DFB92C-3B5C-4335-82DA-FC464AAA4C32}" presName="node" presStyleLbl="node1" presStyleIdx="0" presStyleCnt="10">
        <dgm:presLayoutVars>
          <dgm:bulletEnabled val="1"/>
        </dgm:presLayoutVars>
      </dgm:prSet>
      <dgm:spPr/>
    </dgm:pt>
    <dgm:pt modelId="{9E6CD96A-DBE6-9940-86CC-52CA28258231}" type="pres">
      <dgm:prSet presAssocID="{59081B70-4ED1-481A-AF7E-E275350CE4B9}" presName="sibTrans" presStyleLbl="sibTrans1D1" presStyleIdx="0" presStyleCnt="9"/>
      <dgm:spPr/>
    </dgm:pt>
    <dgm:pt modelId="{2C678588-E83A-8649-986F-47BBBFBFD7B5}" type="pres">
      <dgm:prSet presAssocID="{59081B70-4ED1-481A-AF7E-E275350CE4B9}" presName="connectorText" presStyleLbl="sibTrans1D1" presStyleIdx="0" presStyleCnt="9"/>
      <dgm:spPr/>
    </dgm:pt>
    <dgm:pt modelId="{715479A5-B4C2-904F-A8B5-77A11B81117D}" type="pres">
      <dgm:prSet presAssocID="{59BEB43F-1A5D-4838-888B-65FA3841A61F}" presName="node" presStyleLbl="node1" presStyleIdx="1" presStyleCnt="10">
        <dgm:presLayoutVars>
          <dgm:bulletEnabled val="1"/>
        </dgm:presLayoutVars>
      </dgm:prSet>
      <dgm:spPr/>
    </dgm:pt>
    <dgm:pt modelId="{255E27BC-60AD-DC4B-AA9C-BD231EE9126E}" type="pres">
      <dgm:prSet presAssocID="{BDCF36F7-B302-4882-B153-AC1841BFDAEB}" presName="sibTrans" presStyleLbl="sibTrans1D1" presStyleIdx="1" presStyleCnt="9"/>
      <dgm:spPr/>
    </dgm:pt>
    <dgm:pt modelId="{0874D6C2-17F7-FA41-BE9D-79B79A1B2F44}" type="pres">
      <dgm:prSet presAssocID="{BDCF36F7-B302-4882-B153-AC1841BFDAEB}" presName="connectorText" presStyleLbl="sibTrans1D1" presStyleIdx="1" presStyleCnt="9"/>
      <dgm:spPr/>
    </dgm:pt>
    <dgm:pt modelId="{E3A5A148-FDD7-4549-9E16-09030771CED0}" type="pres">
      <dgm:prSet presAssocID="{ECA1FA71-B3D1-497D-A634-7AA8019D136C}" presName="node" presStyleLbl="node1" presStyleIdx="2" presStyleCnt="10">
        <dgm:presLayoutVars>
          <dgm:bulletEnabled val="1"/>
        </dgm:presLayoutVars>
      </dgm:prSet>
      <dgm:spPr/>
    </dgm:pt>
    <dgm:pt modelId="{1C6C888A-9814-5B47-A8BE-10B16F5C0BCD}" type="pres">
      <dgm:prSet presAssocID="{5BDBE05C-74DE-421E-8C4A-5869F7DFE10B}" presName="sibTrans" presStyleLbl="sibTrans1D1" presStyleIdx="2" presStyleCnt="9"/>
      <dgm:spPr/>
    </dgm:pt>
    <dgm:pt modelId="{7C3715FE-984E-164B-93EA-7A57E3AAF470}" type="pres">
      <dgm:prSet presAssocID="{5BDBE05C-74DE-421E-8C4A-5869F7DFE10B}" presName="connectorText" presStyleLbl="sibTrans1D1" presStyleIdx="2" presStyleCnt="9"/>
      <dgm:spPr/>
    </dgm:pt>
    <dgm:pt modelId="{BC08A188-5775-4349-AD51-B0B95F0FF91C}" type="pres">
      <dgm:prSet presAssocID="{D7875E44-C273-4EE6-9D7D-75D42AE13070}" presName="node" presStyleLbl="node1" presStyleIdx="3" presStyleCnt="10">
        <dgm:presLayoutVars>
          <dgm:bulletEnabled val="1"/>
        </dgm:presLayoutVars>
      </dgm:prSet>
      <dgm:spPr/>
    </dgm:pt>
    <dgm:pt modelId="{FA3B1485-74CA-E942-96EE-3D7E197140F4}" type="pres">
      <dgm:prSet presAssocID="{C7019CC2-1C9A-426A-AFDF-C9CCF2674370}" presName="sibTrans" presStyleLbl="sibTrans1D1" presStyleIdx="3" presStyleCnt="9"/>
      <dgm:spPr/>
    </dgm:pt>
    <dgm:pt modelId="{FEB93D96-3EE6-6C4F-BBD7-0EE9E3C06547}" type="pres">
      <dgm:prSet presAssocID="{C7019CC2-1C9A-426A-AFDF-C9CCF2674370}" presName="connectorText" presStyleLbl="sibTrans1D1" presStyleIdx="3" presStyleCnt="9"/>
      <dgm:spPr/>
    </dgm:pt>
    <dgm:pt modelId="{90F0AFE6-46B6-6345-8D99-5EF2FCD83C02}" type="pres">
      <dgm:prSet presAssocID="{F550537D-6771-43EA-9A59-990E2817A270}" presName="node" presStyleLbl="node1" presStyleIdx="4" presStyleCnt="10">
        <dgm:presLayoutVars>
          <dgm:bulletEnabled val="1"/>
        </dgm:presLayoutVars>
      </dgm:prSet>
      <dgm:spPr/>
    </dgm:pt>
    <dgm:pt modelId="{DFD5E2AE-8D3B-7145-BA33-D2EF68CE2A9A}" type="pres">
      <dgm:prSet presAssocID="{542C78A7-471C-41BE-B552-D5E0D21EE029}" presName="sibTrans" presStyleLbl="sibTrans1D1" presStyleIdx="4" presStyleCnt="9"/>
      <dgm:spPr/>
    </dgm:pt>
    <dgm:pt modelId="{7067C4C4-68B8-D84D-AB93-BE0FBD205467}" type="pres">
      <dgm:prSet presAssocID="{542C78A7-471C-41BE-B552-D5E0D21EE029}" presName="connectorText" presStyleLbl="sibTrans1D1" presStyleIdx="4" presStyleCnt="9"/>
      <dgm:spPr/>
    </dgm:pt>
    <dgm:pt modelId="{4A6DD936-029E-E446-A067-4800DFB57CA5}" type="pres">
      <dgm:prSet presAssocID="{3AF4B9AD-4427-4079-9D7F-BFF8D6524722}" presName="node" presStyleLbl="node1" presStyleIdx="5" presStyleCnt="10">
        <dgm:presLayoutVars>
          <dgm:bulletEnabled val="1"/>
        </dgm:presLayoutVars>
      </dgm:prSet>
      <dgm:spPr/>
    </dgm:pt>
    <dgm:pt modelId="{A6862F01-3EDB-1A44-BCEA-F8F7EC959BA0}" type="pres">
      <dgm:prSet presAssocID="{4457389C-A64E-4EA1-A854-21354B451786}" presName="sibTrans" presStyleLbl="sibTrans1D1" presStyleIdx="5" presStyleCnt="9"/>
      <dgm:spPr/>
    </dgm:pt>
    <dgm:pt modelId="{7E89D4F6-F633-2E46-BC49-C1FC98C90D9A}" type="pres">
      <dgm:prSet presAssocID="{4457389C-A64E-4EA1-A854-21354B451786}" presName="connectorText" presStyleLbl="sibTrans1D1" presStyleIdx="5" presStyleCnt="9"/>
      <dgm:spPr/>
    </dgm:pt>
    <dgm:pt modelId="{FA8F5524-EC05-CF42-A14A-44CF5E48159D}" type="pres">
      <dgm:prSet presAssocID="{84806894-381F-4A1B-996D-BAF9ED69E247}" presName="node" presStyleLbl="node1" presStyleIdx="6" presStyleCnt="10">
        <dgm:presLayoutVars>
          <dgm:bulletEnabled val="1"/>
        </dgm:presLayoutVars>
      </dgm:prSet>
      <dgm:spPr/>
    </dgm:pt>
    <dgm:pt modelId="{55854D1D-7711-E048-95A2-2FBFBFA90C32}" type="pres">
      <dgm:prSet presAssocID="{B673FCB8-D346-40FE-A30F-75FDE69BEA23}" presName="sibTrans" presStyleLbl="sibTrans1D1" presStyleIdx="6" presStyleCnt="9"/>
      <dgm:spPr/>
    </dgm:pt>
    <dgm:pt modelId="{3A406270-90B9-084F-9C14-1AF2A7DF06D8}" type="pres">
      <dgm:prSet presAssocID="{B673FCB8-D346-40FE-A30F-75FDE69BEA23}" presName="connectorText" presStyleLbl="sibTrans1D1" presStyleIdx="6" presStyleCnt="9"/>
      <dgm:spPr/>
    </dgm:pt>
    <dgm:pt modelId="{7EBEDD6B-1BBC-364D-814C-FC399E033BB7}" type="pres">
      <dgm:prSet presAssocID="{845AA729-0A7B-4FB6-8B2E-B82010D37A42}" presName="node" presStyleLbl="node1" presStyleIdx="7" presStyleCnt="10">
        <dgm:presLayoutVars>
          <dgm:bulletEnabled val="1"/>
        </dgm:presLayoutVars>
      </dgm:prSet>
      <dgm:spPr/>
    </dgm:pt>
    <dgm:pt modelId="{9CFEEDD5-446E-0E4D-B584-4EF9E099A8C5}" type="pres">
      <dgm:prSet presAssocID="{BD676874-AE36-41CB-9FC3-3BA96C9ECBFD}" presName="sibTrans" presStyleLbl="sibTrans1D1" presStyleIdx="7" presStyleCnt="9"/>
      <dgm:spPr/>
    </dgm:pt>
    <dgm:pt modelId="{FAD1999D-8015-D74F-A9D9-E268A68AA405}" type="pres">
      <dgm:prSet presAssocID="{BD676874-AE36-41CB-9FC3-3BA96C9ECBFD}" presName="connectorText" presStyleLbl="sibTrans1D1" presStyleIdx="7" presStyleCnt="9"/>
      <dgm:spPr/>
    </dgm:pt>
    <dgm:pt modelId="{7DEBD86B-986F-BC42-BB32-40740DFE8AC7}" type="pres">
      <dgm:prSet presAssocID="{9A2C0CD7-F5C3-4975-8575-7D94963183BB}" presName="node" presStyleLbl="node1" presStyleIdx="8" presStyleCnt="10">
        <dgm:presLayoutVars>
          <dgm:bulletEnabled val="1"/>
        </dgm:presLayoutVars>
      </dgm:prSet>
      <dgm:spPr/>
    </dgm:pt>
    <dgm:pt modelId="{9E7D4995-8F52-764C-BAEA-C1B859528A86}" type="pres">
      <dgm:prSet presAssocID="{A82E5651-DC56-402A-9219-D6C2AE215FFC}" presName="sibTrans" presStyleLbl="sibTrans1D1" presStyleIdx="8" presStyleCnt="9"/>
      <dgm:spPr/>
    </dgm:pt>
    <dgm:pt modelId="{7CE17397-FC5D-AB46-A693-ADAF9D8D478E}" type="pres">
      <dgm:prSet presAssocID="{A82E5651-DC56-402A-9219-D6C2AE215FFC}" presName="connectorText" presStyleLbl="sibTrans1D1" presStyleIdx="8" presStyleCnt="9"/>
      <dgm:spPr/>
    </dgm:pt>
    <dgm:pt modelId="{AB719CAE-EC7B-2F49-80C2-D0D9B0F6C5F4}" type="pres">
      <dgm:prSet presAssocID="{56285DD8-78DD-46E1-9584-D18769F7C076}" presName="node" presStyleLbl="node1" presStyleIdx="9" presStyleCnt="10">
        <dgm:presLayoutVars>
          <dgm:bulletEnabled val="1"/>
        </dgm:presLayoutVars>
      </dgm:prSet>
      <dgm:spPr/>
    </dgm:pt>
  </dgm:ptLst>
  <dgm:cxnLst>
    <dgm:cxn modelId="{99489501-613F-6D40-85DD-3EB20951083C}" type="presOf" srcId="{A82E5651-DC56-402A-9219-D6C2AE215FFC}" destId="{9E7D4995-8F52-764C-BAEA-C1B859528A86}" srcOrd="0" destOrd="0" presId="urn:microsoft.com/office/officeart/2016/7/layout/RepeatingBendingProcessNew"/>
    <dgm:cxn modelId="{14400A0A-E061-864F-89E7-669B8AC9D06F}" type="presOf" srcId="{542C78A7-471C-41BE-B552-D5E0D21EE029}" destId="{DFD5E2AE-8D3B-7145-BA33-D2EF68CE2A9A}" srcOrd="0" destOrd="0" presId="urn:microsoft.com/office/officeart/2016/7/layout/RepeatingBendingProcessNew"/>
    <dgm:cxn modelId="{7DD7F512-8D93-8F42-950C-69C0E2B2E8C3}" type="presOf" srcId="{B673FCB8-D346-40FE-A30F-75FDE69BEA23}" destId="{55854D1D-7711-E048-95A2-2FBFBFA90C32}" srcOrd="0" destOrd="0" presId="urn:microsoft.com/office/officeart/2016/7/layout/RepeatingBendingProcessNew"/>
    <dgm:cxn modelId="{5365D114-AC68-B840-BD32-DD2CE26940D5}" type="presOf" srcId="{C7019CC2-1C9A-426A-AFDF-C9CCF2674370}" destId="{FA3B1485-74CA-E942-96EE-3D7E197140F4}" srcOrd="0" destOrd="0" presId="urn:microsoft.com/office/officeart/2016/7/layout/RepeatingBendingProcessNew"/>
    <dgm:cxn modelId="{9F5FBC21-9C60-B041-99CD-744FA36E2193}" type="presOf" srcId="{D7875E44-C273-4EE6-9D7D-75D42AE13070}" destId="{BC08A188-5775-4349-AD51-B0B95F0FF91C}" srcOrd="0" destOrd="0" presId="urn:microsoft.com/office/officeart/2016/7/layout/RepeatingBendingProcessNew"/>
    <dgm:cxn modelId="{E7BE842D-089B-5E4A-AD30-8AC91C37668D}" type="presOf" srcId="{F550537D-6771-43EA-9A59-990E2817A270}" destId="{90F0AFE6-46B6-6345-8D99-5EF2FCD83C02}" srcOrd="0" destOrd="0" presId="urn:microsoft.com/office/officeart/2016/7/layout/RepeatingBendingProcessNew"/>
    <dgm:cxn modelId="{6BBBFB2E-072D-9A4C-8871-518A9F470149}" type="presOf" srcId="{2A0AD3C9-4EA1-4AA6-8968-AB5E81A76B0A}" destId="{16042A34-35EC-3648-9C91-133BAB5B3031}" srcOrd="0" destOrd="0" presId="urn:microsoft.com/office/officeart/2016/7/layout/RepeatingBendingProcessNew"/>
    <dgm:cxn modelId="{98284138-FEBA-6746-AC6F-0CD3AFFF67A3}" type="presOf" srcId="{3AF4B9AD-4427-4079-9D7F-BFF8D6524722}" destId="{4A6DD936-029E-E446-A067-4800DFB57CA5}" srcOrd="0" destOrd="0" presId="urn:microsoft.com/office/officeart/2016/7/layout/RepeatingBendingProcessNew"/>
    <dgm:cxn modelId="{36B0FE40-B7B8-B64D-9AAC-6CF052D46212}" type="presOf" srcId="{C7019CC2-1C9A-426A-AFDF-C9CCF2674370}" destId="{FEB93D96-3EE6-6C4F-BBD7-0EE9E3C06547}" srcOrd="1" destOrd="0" presId="urn:microsoft.com/office/officeart/2016/7/layout/RepeatingBendingProcessNew"/>
    <dgm:cxn modelId="{386F5641-F7B2-754F-A39F-2204B744916D}" type="presOf" srcId="{59081B70-4ED1-481A-AF7E-E275350CE4B9}" destId="{2C678588-E83A-8649-986F-47BBBFBFD7B5}" srcOrd="1" destOrd="0" presId="urn:microsoft.com/office/officeart/2016/7/layout/RepeatingBendingProcessNew"/>
    <dgm:cxn modelId="{59D0A045-6E77-1141-BB9D-67E2FBB69F76}" type="presOf" srcId="{BD676874-AE36-41CB-9FC3-3BA96C9ECBFD}" destId="{FAD1999D-8015-D74F-A9D9-E268A68AA405}" srcOrd="1" destOrd="0" presId="urn:microsoft.com/office/officeart/2016/7/layout/RepeatingBendingProcessNew"/>
    <dgm:cxn modelId="{C2354C4C-F135-8C4F-8AA8-303591A72494}" type="presOf" srcId="{845AA729-0A7B-4FB6-8B2E-B82010D37A42}" destId="{7EBEDD6B-1BBC-364D-814C-FC399E033BB7}" srcOrd="0" destOrd="0" presId="urn:microsoft.com/office/officeart/2016/7/layout/RepeatingBendingProcessNew"/>
    <dgm:cxn modelId="{8B1B1A54-7541-D84B-BB53-2E2D6FDF4230}" type="presOf" srcId="{84806894-381F-4A1B-996D-BAF9ED69E247}" destId="{FA8F5524-EC05-CF42-A14A-44CF5E48159D}" srcOrd="0" destOrd="0" presId="urn:microsoft.com/office/officeart/2016/7/layout/RepeatingBendingProcessNew"/>
    <dgm:cxn modelId="{6B9ABA54-C74B-4D4C-9036-5F4363F3D59B}" srcId="{2A0AD3C9-4EA1-4AA6-8968-AB5E81A76B0A}" destId="{3AF4B9AD-4427-4079-9D7F-BFF8D6524722}" srcOrd="5" destOrd="0" parTransId="{3238C609-2BBB-4206-A5A4-A74EDB5B1768}" sibTransId="{4457389C-A64E-4EA1-A854-21354B451786}"/>
    <dgm:cxn modelId="{2F11B15A-84AB-47CE-91A6-03B553939286}" srcId="{2A0AD3C9-4EA1-4AA6-8968-AB5E81A76B0A}" destId="{56285DD8-78DD-46E1-9584-D18769F7C076}" srcOrd="9" destOrd="0" parTransId="{715BFA24-29BE-45B3-B5C3-FCCF8AC6C770}" sibTransId="{AFE8C584-093D-48AF-A987-CCAEBCC771F7}"/>
    <dgm:cxn modelId="{4B4D135C-1CD1-A946-9F17-63CA05C44D10}" type="presOf" srcId="{4457389C-A64E-4EA1-A854-21354B451786}" destId="{7E89D4F6-F633-2E46-BC49-C1FC98C90D9A}" srcOrd="1" destOrd="0" presId="urn:microsoft.com/office/officeart/2016/7/layout/RepeatingBendingProcessNew"/>
    <dgm:cxn modelId="{2B63495D-7535-0543-BDA4-7A2F85F06D61}" type="presOf" srcId="{5BDBE05C-74DE-421E-8C4A-5869F7DFE10B}" destId="{7C3715FE-984E-164B-93EA-7A57E3AAF470}" srcOrd="1" destOrd="0" presId="urn:microsoft.com/office/officeart/2016/7/layout/RepeatingBendingProcessNew"/>
    <dgm:cxn modelId="{924E1F5E-54D3-1142-8A63-3771944E8FBB}" type="presOf" srcId="{BD676874-AE36-41CB-9FC3-3BA96C9ECBFD}" destId="{9CFEEDD5-446E-0E4D-B584-4EF9E099A8C5}" srcOrd="0" destOrd="0" presId="urn:microsoft.com/office/officeart/2016/7/layout/RepeatingBendingProcessNew"/>
    <dgm:cxn modelId="{56C7736C-B2AD-9041-AEA6-E168C8F7CAE6}" type="presOf" srcId="{5BDBE05C-74DE-421E-8C4A-5869F7DFE10B}" destId="{1C6C888A-9814-5B47-A8BE-10B16F5C0BCD}" srcOrd="0" destOrd="0" presId="urn:microsoft.com/office/officeart/2016/7/layout/RepeatingBendingProcessNew"/>
    <dgm:cxn modelId="{D29E0270-5896-4CDE-98DC-15A4ACA6B15A}" srcId="{2A0AD3C9-4EA1-4AA6-8968-AB5E81A76B0A}" destId="{84806894-381F-4A1B-996D-BAF9ED69E247}" srcOrd="6" destOrd="0" parTransId="{9D5C9F26-B68D-4E45-A812-60FCDE5AE8BF}" sibTransId="{B673FCB8-D346-40FE-A30F-75FDE69BEA23}"/>
    <dgm:cxn modelId="{93A5457E-1F17-584B-9F3B-62905E06B100}" type="presOf" srcId="{ECA1FA71-B3D1-497D-A634-7AA8019D136C}" destId="{E3A5A148-FDD7-4549-9E16-09030771CED0}" srcOrd="0" destOrd="0" presId="urn:microsoft.com/office/officeart/2016/7/layout/RepeatingBendingProcessNew"/>
    <dgm:cxn modelId="{5EA1FF80-2920-2A45-91EF-CF576374C668}" type="presOf" srcId="{BDCF36F7-B302-4882-B153-AC1841BFDAEB}" destId="{0874D6C2-17F7-FA41-BE9D-79B79A1B2F44}" srcOrd="1" destOrd="0" presId="urn:microsoft.com/office/officeart/2016/7/layout/RepeatingBendingProcessNew"/>
    <dgm:cxn modelId="{EE217683-0171-7249-9CB2-FCBE8F758079}" type="presOf" srcId="{A82E5651-DC56-402A-9219-D6C2AE215FFC}" destId="{7CE17397-FC5D-AB46-A693-ADAF9D8D478E}" srcOrd="1" destOrd="0" presId="urn:microsoft.com/office/officeart/2016/7/layout/RepeatingBendingProcessNew"/>
    <dgm:cxn modelId="{3EE82888-F0DF-BA46-AF01-2962C638B27D}" type="presOf" srcId="{9A2C0CD7-F5C3-4975-8575-7D94963183BB}" destId="{7DEBD86B-986F-BC42-BB32-40740DFE8AC7}" srcOrd="0" destOrd="0" presId="urn:microsoft.com/office/officeart/2016/7/layout/RepeatingBendingProcessNew"/>
    <dgm:cxn modelId="{41A3BB8C-9CF8-DB44-910A-17286AAA22F7}" type="presOf" srcId="{59081B70-4ED1-481A-AF7E-E275350CE4B9}" destId="{9E6CD96A-DBE6-9940-86CC-52CA28258231}" srcOrd="0" destOrd="0" presId="urn:microsoft.com/office/officeart/2016/7/layout/RepeatingBendingProcessNew"/>
    <dgm:cxn modelId="{056F3A94-AAFF-4539-BAF4-74F88BDE8066}" srcId="{2A0AD3C9-4EA1-4AA6-8968-AB5E81A76B0A}" destId="{845AA729-0A7B-4FB6-8B2E-B82010D37A42}" srcOrd="7" destOrd="0" parTransId="{0C34F926-24C3-4A06-B442-8A546A098B20}" sibTransId="{BD676874-AE36-41CB-9FC3-3BA96C9ECBFD}"/>
    <dgm:cxn modelId="{D445B79D-662B-4769-B7E4-682EAC105E1D}" srcId="{2A0AD3C9-4EA1-4AA6-8968-AB5E81A76B0A}" destId="{ECA1FA71-B3D1-497D-A634-7AA8019D136C}" srcOrd="2" destOrd="0" parTransId="{F9559DEE-6E29-45BF-8628-5F186D1D6863}" sibTransId="{5BDBE05C-74DE-421E-8C4A-5869F7DFE10B}"/>
    <dgm:cxn modelId="{D29C2DAA-0FB0-1C4F-B2CE-5C7A06E9429E}" type="presOf" srcId="{59BEB43F-1A5D-4838-888B-65FA3841A61F}" destId="{715479A5-B4C2-904F-A8B5-77A11B81117D}" srcOrd="0" destOrd="0" presId="urn:microsoft.com/office/officeart/2016/7/layout/RepeatingBendingProcessNew"/>
    <dgm:cxn modelId="{CDEA7CAC-99B6-4306-98CD-6072995DA430}" srcId="{2A0AD3C9-4EA1-4AA6-8968-AB5E81A76B0A}" destId="{D7875E44-C273-4EE6-9D7D-75D42AE13070}" srcOrd="3" destOrd="0" parTransId="{044E22F7-58BD-48F1-ADA6-6383E3167B40}" sibTransId="{C7019CC2-1C9A-426A-AFDF-C9CCF2674370}"/>
    <dgm:cxn modelId="{72C52AB2-CCAE-4EA7-9A5D-69F3024FD411}" srcId="{2A0AD3C9-4EA1-4AA6-8968-AB5E81A76B0A}" destId="{9A2C0CD7-F5C3-4975-8575-7D94963183BB}" srcOrd="8" destOrd="0" parTransId="{CDFCA97E-6EAF-426A-9680-F79567FB3B4B}" sibTransId="{A82E5651-DC56-402A-9219-D6C2AE215FFC}"/>
    <dgm:cxn modelId="{E3A507C9-3959-5B46-98D6-A0DBDDC9339F}" type="presOf" srcId="{542C78A7-471C-41BE-B552-D5E0D21EE029}" destId="{7067C4C4-68B8-D84D-AB93-BE0FBD205467}" srcOrd="1" destOrd="0" presId="urn:microsoft.com/office/officeart/2016/7/layout/RepeatingBendingProcessNew"/>
    <dgm:cxn modelId="{4DEA6ACA-E68F-5844-B910-0E19F5BD57CE}" type="presOf" srcId="{A1DFB92C-3B5C-4335-82DA-FC464AAA4C32}" destId="{1FBF82F2-EDAF-0F41-8180-291AA9AE3AFA}" srcOrd="0" destOrd="0" presId="urn:microsoft.com/office/officeart/2016/7/layout/RepeatingBendingProcessNew"/>
    <dgm:cxn modelId="{A43208D9-BDC4-483B-BE0F-512513E48F7E}" srcId="{2A0AD3C9-4EA1-4AA6-8968-AB5E81A76B0A}" destId="{F550537D-6771-43EA-9A59-990E2817A270}" srcOrd="4" destOrd="0" parTransId="{846F6634-1F01-4C64-B42A-F009DDB3B169}" sibTransId="{542C78A7-471C-41BE-B552-D5E0D21EE029}"/>
    <dgm:cxn modelId="{659B47DB-C6AA-3142-AA64-F77B74815017}" type="presOf" srcId="{B673FCB8-D346-40FE-A30F-75FDE69BEA23}" destId="{3A406270-90B9-084F-9C14-1AF2A7DF06D8}" srcOrd="1" destOrd="0" presId="urn:microsoft.com/office/officeart/2016/7/layout/RepeatingBendingProcessNew"/>
    <dgm:cxn modelId="{702994E7-DDE2-6747-9BF1-239C19506B93}" type="presOf" srcId="{4457389C-A64E-4EA1-A854-21354B451786}" destId="{A6862F01-3EDB-1A44-BCEA-F8F7EC959BA0}" srcOrd="0" destOrd="0" presId="urn:microsoft.com/office/officeart/2016/7/layout/RepeatingBendingProcessNew"/>
    <dgm:cxn modelId="{77A12FE9-B5FD-4BCC-8FD5-D92089E4405F}" srcId="{2A0AD3C9-4EA1-4AA6-8968-AB5E81A76B0A}" destId="{A1DFB92C-3B5C-4335-82DA-FC464AAA4C32}" srcOrd="0" destOrd="0" parTransId="{E1BD8E5A-F96D-4D59-97DE-7D42A6A87219}" sibTransId="{59081B70-4ED1-481A-AF7E-E275350CE4B9}"/>
    <dgm:cxn modelId="{EAEDC5E9-BC84-4430-8C60-B0E559BB614B}" srcId="{2A0AD3C9-4EA1-4AA6-8968-AB5E81A76B0A}" destId="{59BEB43F-1A5D-4838-888B-65FA3841A61F}" srcOrd="1" destOrd="0" parTransId="{5E51CBCB-5D07-4C06-8D74-BF651A17C879}" sibTransId="{BDCF36F7-B302-4882-B153-AC1841BFDAEB}"/>
    <dgm:cxn modelId="{F4492FEB-4128-E345-B789-2DBE36268FD0}" type="presOf" srcId="{56285DD8-78DD-46E1-9584-D18769F7C076}" destId="{AB719CAE-EC7B-2F49-80C2-D0D9B0F6C5F4}" srcOrd="0" destOrd="0" presId="urn:microsoft.com/office/officeart/2016/7/layout/RepeatingBendingProcessNew"/>
    <dgm:cxn modelId="{BA6CC1FB-DAA0-F445-886E-FAFF594D41A5}" type="presOf" srcId="{BDCF36F7-B302-4882-B153-AC1841BFDAEB}" destId="{255E27BC-60AD-DC4B-AA9C-BD231EE9126E}" srcOrd="0" destOrd="0" presId="urn:microsoft.com/office/officeart/2016/7/layout/RepeatingBendingProcessNew"/>
    <dgm:cxn modelId="{0071CEC0-BA03-1448-B7E8-87B824044C75}" type="presParOf" srcId="{16042A34-35EC-3648-9C91-133BAB5B3031}" destId="{1FBF82F2-EDAF-0F41-8180-291AA9AE3AFA}" srcOrd="0" destOrd="0" presId="urn:microsoft.com/office/officeart/2016/7/layout/RepeatingBendingProcessNew"/>
    <dgm:cxn modelId="{DF1915E3-9271-BE4C-BCD0-9E38B9134640}" type="presParOf" srcId="{16042A34-35EC-3648-9C91-133BAB5B3031}" destId="{9E6CD96A-DBE6-9940-86CC-52CA28258231}" srcOrd="1" destOrd="0" presId="urn:microsoft.com/office/officeart/2016/7/layout/RepeatingBendingProcessNew"/>
    <dgm:cxn modelId="{D0412E33-E72A-904E-8E9B-E9FBD3756F8D}" type="presParOf" srcId="{9E6CD96A-DBE6-9940-86CC-52CA28258231}" destId="{2C678588-E83A-8649-986F-47BBBFBFD7B5}" srcOrd="0" destOrd="0" presId="urn:microsoft.com/office/officeart/2016/7/layout/RepeatingBendingProcessNew"/>
    <dgm:cxn modelId="{8DE11F96-C496-0445-817C-DEB72A042499}" type="presParOf" srcId="{16042A34-35EC-3648-9C91-133BAB5B3031}" destId="{715479A5-B4C2-904F-A8B5-77A11B81117D}" srcOrd="2" destOrd="0" presId="urn:microsoft.com/office/officeart/2016/7/layout/RepeatingBendingProcessNew"/>
    <dgm:cxn modelId="{1886FD2B-E977-CA48-B758-475F1C1E7668}" type="presParOf" srcId="{16042A34-35EC-3648-9C91-133BAB5B3031}" destId="{255E27BC-60AD-DC4B-AA9C-BD231EE9126E}" srcOrd="3" destOrd="0" presId="urn:microsoft.com/office/officeart/2016/7/layout/RepeatingBendingProcessNew"/>
    <dgm:cxn modelId="{2B55078F-C9AB-0A44-88E3-D004BD7CF7EA}" type="presParOf" srcId="{255E27BC-60AD-DC4B-AA9C-BD231EE9126E}" destId="{0874D6C2-17F7-FA41-BE9D-79B79A1B2F44}" srcOrd="0" destOrd="0" presId="urn:microsoft.com/office/officeart/2016/7/layout/RepeatingBendingProcessNew"/>
    <dgm:cxn modelId="{531430E2-CAFD-8543-AD7B-F98DC2F87744}" type="presParOf" srcId="{16042A34-35EC-3648-9C91-133BAB5B3031}" destId="{E3A5A148-FDD7-4549-9E16-09030771CED0}" srcOrd="4" destOrd="0" presId="urn:microsoft.com/office/officeart/2016/7/layout/RepeatingBendingProcessNew"/>
    <dgm:cxn modelId="{4DEB4A25-9BC0-C048-A19A-97617DE46A51}" type="presParOf" srcId="{16042A34-35EC-3648-9C91-133BAB5B3031}" destId="{1C6C888A-9814-5B47-A8BE-10B16F5C0BCD}" srcOrd="5" destOrd="0" presId="urn:microsoft.com/office/officeart/2016/7/layout/RepeatingBendingProcessNew"/>
    <dgm:cxn modelId="{3FA914AF-C6CE-A64D-B187-A278680AA188}" type="presParOf" srcId="{1C6C888A-9814-5B47-A8BE-10B16F5C0BCD}" destId="{7C3715FE-984E-164B-93EA-7A57E3AAF470}" srcOrd="0" destOrd="0" presId="urn:microsoft.com/office/officeart/2016/7/layout/RepeatingBendingProcessNew"/>
    <dgm:cxn modelId="{B2C459EC-936C-654F-8E35-838D5CD22121}" type="presParOf" srcId="{16042A34-35EC-3648-9C91-133BAB5B3031}" destId="{BC08A188-5775-4349-AD51-B0B95F0FF91C}" srcOrd="6" destOrd="0" presId="urn:microsoft.com/office/officeart/2016/7/layout/RepeatingBendingProcessNew"/>
    <dgm:cxn modelId="{A1C34F50-A57A-7343-A071-1BB130570B7B}" type="presParOf" srcId="{16042A34-35EC-3648-9C91-133BAB5B3031}" destId="{FA3B1485-74CA-E942-96EE-3D7E197140F4}" srcOrd="7" destOrd="0" presId="urn:microsoft.com/office/officeart/2016/7/layout/RepeatingBendingProcessNew"/>
    <dgm:cxn modelId="{A1836A47-150D-E743-8E3E-F724B9E95C2E}" type="presParOf" srcId="{FA3B1485-74CA-E942-96EE-3D7E197140F4}" destId="{FEB93D96-3EE6-6C4F-BBD7-0EE9E3C06547}" srcOrd="0" destOrd="0" presId="urn:microsoft.com/office/officeart/2016/7/layout/RepeatingBendingProcessNew"/>
    <dgm:cxn modelId="{1659AD3F-9C4B-7341-B66C-F6F3C6625704}" type="presParOf" srcId="{16042A34-35EC-3648-9C91-133BAB5B3031}" destId="{90F0AFE6-46B6-6345-8D99-5EF2FCD83C02}" srcOrd="8" destOrd="0" presId="urn:microsoft.com/office/officeart/2016/7/layout/RepeatingBendingProcessNew"/>
    <dgm:cxn modelId="{DCD7C4C5-9BFF-DD4B-B0C3-27AD12AC3152}" type="presParOf" srcId="{16042A34-35EC-3648-9C91-133BAB5B3031}" destId="{DFD5E2AE-8D3B-7145-BA33-D2EF68CE2A9A}" srcOrd="9" destOrd="0" presId="urn:microsoft.com/office/officeart/2016/7/layout/RepeatingBendingProcessNew"/>
    <dgm:cxn modelId="{FF454F59-9B6D-B740-9165-7F27DC0DC023}" type="presParOf" srcId="{DFD5E2AE-8D3B-7145-BA33-D2EF68CE2A9A}" destId="{7067C4C4-68B8-D84D-AB93-BE0FBD205467}" srcOrd="0" destOrd="0" presId="urn:microsoft.com/office/officeart/2016/7/layout/RepeatingBendingProcessNew"/>
    <dgm:cxn modelId="{F0198E9F-2C05-EE47-A8AA-58DF2F9ADAC8}" type="presParOf" srcId="{16042A34-35EC-3648-9C91-133BAB5B3031}" destId="{4A6DD936-029E-E446-A067-4800DFB57CA5}" srcOrd="10" destOrd="0" presId="urn:microsoft.com/office/officeart/2016/7/layout/RepeatingBendingProcessNew"/>
    <dgm:cxn modelId="{D30AC332-7EE9-0C45-B92E-76DD73CDE6AF}" type="presParOf" srcId="{16042A34-35EC-3648-9C91-133BAB5B3031}" destId="{A6862F01-3EDB-1A44-BCEA-F8F7EC959BA0}" srcOrd="11" destOrd="0" presId="urn:microsoft.com/office/officeart/2016/7/layout/RepeatingBendingProcessNew"/>
    <dgm:cxn modelId="{225C6D1B-03EA-5C42-ABFE-7EC2804592C1}" type="presParOf" srcId="{A6862F01-3EDB-1A44-BCEA-F8F7EC959BA0}" destId="{7E89D4F6-F633-2E46-BC49-C1FC98C90D9A}" srcOrd="0" destOrd="0" presId="urn:microsoft.com/office/officeart/2016/7/layout/RepeatingBendingProcessNew"/>
    <dgm:cxn modelId="{00AED643-424C-6249-8880-3116BDE2B2E2}" type="presParOf" srcId="{16042A34-35EC-3648-9C91-133BAB5B3031}" destId="{FA8F5524-EC05-CF42-A14A-44CF5E48159D}" srcOrd="12" destOrd="0" presId="urn:microsoft.com/office/officeart/2016/7/layout/RepeatingBendingProcessNew"/>
    <dgm:cxn modelId="{51917B68-8C57-D541-A48A-5E1D43E23F50}" type="presParOf" srcId="{16042A34-35EC-3648-9C91-133BAB5B3031}" destId="{55854D1D-7711-E048-95A2-2FBFBFA90C32}" srcOrd="13" destOrd="0" presId="urn:microsoft.com/office/officeart/2016/7/layout/RepeatingBendingProcessNew"/>
    <dgm:cxn modelId="{A711A853-4CDC-074D-B91F-0031478B7B81}" type="presParOf" srcId="{55854D1D-7711-E048-95A2-2FBFBFA90C32}" destId="{3A406270-90B9-084F-9C14-1AF2A7DF06D8}" srcOrd="0" destOrd="0" presId="urn:microsoft.com/office/officeart/2016/7/layout/RepeatingBendingProcessNew"/>
    <dgm:cxn modelId="{ECBC3C50-A910-0E4E-B6CB-7111B6FEECBB}" type="presParOf" srcId="{16042A34-35EC-3648-9C91-133BAB5B3031}" destId="{7EBEDD6B-1BBC-364D-814C-FC399E033BB7}" srcOrd="14" destOrd="0" presId="urn:microsoft.com/office/officeart/2016/7/layout/RepeatingBendingProcessNew"/>
    <dgm:cxn modelId="{BF7541EE-023F-554B-A18F-F8BA9C3F0711}" type="presParOf" srcId="{16042A34-35EC-3648-9C91-133BAB5B3031}" destId="{9CFEEDD5-446E-0E4D-B584-4EF9E099A8C5}" srcOrd="15" destOrd="0" presId="urn:microsoft.com/office/officeart/2016/7/layout/RepeatingBendingProcessNew"/>
    <dgm:cxn modelId="{4A827B29-73C8-774F-BDA6-89F70075904F}" type="presParOf" srcId="{9CFEEDD5-446E-0E4D-B584-4EF9E099A8C5}" destId="{FAD1999D-8015-D74F-A9D9-E268A68AA405}" srcOrd="0" destOrd="0" presId="urn:microsoft.com/office/officeart/2016/7/layout/RepeatingBendingProcessNew"/>
    <dgm:cxn modelId="{59F5B6F9-5748-3F48-AB02-A824D6A0C819}" type="presParOf" srcId="{16042A34-35EC-3648-9C91-133BAB5B3031}" destId="{7DEBD86B-986F-BC42-BB32-40740DFE8AC7}" srcOrd="16" destOrd="0" presId="urn:microsoft.com/office/officeart/2016/7/layout/RepeatingBendingProcessNew"/>
    <dgm:cxn modelId="{5B60AD3F-C697-6143-84F2-9F1881240B9D}" type="presParOf" srcId="{16042A34-35EC-3648-9C91-133BAB5B3031}" destId="{9E7D4995-8F52-764C-BAEA-C1B859528A86}" srcOrd="17" destOrd="0" presId="urn:microsoft.com/office/officeart/2016/7/layout/RepeatingBendingProcessNew"/>
    <dgm:cxn modelId="{52F4E03C-38A4-3F44-8AF5-BFE6ACF01C86}" type="presParOf" srcId="{9E7D4995-8F52-764C-BAEA-C1B859528A86}" destId="{7CE17397-FC5D-AB46-A693-ADAF9D8D478E}" srcOrd="0" destOrd="0" presId="urn:microsoft.com/office/officeart/2016/7/layout/RepeatingBendingProcessNew"/>
    <dgm:cxn modelId="{66043450-8D33-E148-AED2-1204159B945C}" type="presParOf" srcId="{16042A34-35EC-3648-9C91-133BAB5B3031}" destId="{AB719CAE-EC7B-2F49-80C2-D0D9B0F6C5F4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CD96A-DBE6-9940-86CC-52CA28258231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1FBF82F2-EDAF-0F41-8180-291AA9AE3AFA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Sample Collection</a:t>
          </a:r>
          <a:r>
            <a:rPr lang="en-US" sz="1700" kern="1200"/>
            <a:t> (capillary blood via finger prick)</a:t>
          </a:r>
        </a:p>
      </dsp:txBody>
      <dsp:txXfrm>
        <a:off x="748607" y="2795"/>
        <a:ext cx="1922896" cy="1153737"/>
      </dsp:txXfrm>
    </dsp:sp>
    <dsp:sp modelId="{255E27BC-60AD-DC4B-AA9C-BD231EE9126E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715479A5-B4C2-904F-A8B5-77A11B81117D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Dilution</a:t>
          </a:r>
          <a:r>
            <a:rPr lang="en-US" sz="1700" kern="1200"/>
            <a:t> (to avoid clumping and overlapping of cells)</a:t>
          </a:r>
        </a:p>
      </dsp:txBody>
      <dsp:txXfrm>
        <a:off x="3113770" y="2795"/>
        <a:ext cx="1922896" cy="1153737"/>
      </dsp:txXfrm>
    </dsp:sp>
    <dsp:sp modelId="{1C6C888A-9814-5B47-A8BE-10B16F5C0BCD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E3A5A148-FDD7-4549-9E16-09030771CED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Slide Preparation</a:t>
          </a:r>
          <a:r>
            <a:rPr lang="en-US" sz="1700" kern="1200"/>
            <a:t> – no smearing, just drop and cover</a:t>
          </a:r>
        </a:p>
      </dsp:txBody>
      <dsp:txXfrm>
        <a:off x="5478933" y="2795"/>
        <a:ext cx="1922896" cy="1153737"/>
      </dsp:txXfrm>
    </dsp:sp>
    <dsp:sp modelId="{FA3B1485-74CA-E942-96EE-3D7E197140F4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BC08A188-5775-4349-AD51-B0B95F0FF91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Image Capture:</a:t>
          </a:r>
          <a:endParaRPr lang="en-US" sz="1700" kern="1200"/>
        </a:p>
      </dsp:txBody>
      <dsp:txXfrm>
        <a:off x="7844095" y="2795"/>
        <a:ext cx="1922896" cy="1153737"/>
      </dsp:txXfrm>
    </dsp:sp>
    <dsp:sp modelId="{DFD5E2AE-8D3B-7145-BA33-D2EF68CE2A9A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90F0AFE6-46B6-6345-8D99-5EF2FCD83C02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Microscope images before and after staining</a:t>
          </a:r>
        </a:p>
      </dsp:txBody>
      <dsp:txXfrm>
        <a:off x="748607" y="1598800"/>
        <a:ext cx="1922896" cy="1153737"/>
      </dsp:txXfrm>
    </dsp:sp>
    <dsp:sp modelId="{A6862F01-3EDB-1A44-BCEA-F8F7EC959BA0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4A6DD936-029E-E446-A067-4800DFB57CA5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DHM images (same FOV)</a:t>
          </a:r>
        </a:p>
      </dsp:txBody>
      <dsp:txXfrm>
        <a:off x="3113770" y="1598800"/>
        <a:ext cx="1922896" cy="1153737"/>
      </dsp:txXfrm>
    </dsp:sp>
    <dsp:sp modelId="{55854D1D-7711-E048-95A2-2FBFBFA90C32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FA8F5524-EC05-CF42-A14A-44CF5E48159D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Staining</a:t>
          </a:r>
          <a:r>
            <a:rPr lang="en-US" sz="1700" kern="1200"/>
            <a:t> with Wright-Giemsa</a:t>
          </a:r>
        </a:p>
      </dsp:txBody>
      <dsp:txXfrm>
        <a:off x="5478933" y="1598800"/>
        <a:ext cx="1922896" cy="1153737"/>
      </dsp:txXfrm>
    </dsp:sp>
    <dsp:sp modelId="{9CFEEDD5-446E-0E4D-B584-4EF9E099A8C5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7EBEDD6B-1BBC-364D-814C-FC399E033BB7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Model Inference</a:t>
          </a:r>
          <a:r>
            <a:rPr lang="en-US" sz="1700" kern="1200"/>
            <a:t> (YOLO-based detection)</a:t>
          </a:r>
        </a:p>
      </dsp:txBody>
      <dsp:txXfrm>
        <a:off x="7844095" y="1598800"/>
        <a:ext cx="1922896" cy="1153737"/>
      </dsp:txXfrm>
    </dsp:sp>
    <dsp:sp modelId="{9E7D4995-8F52-764C-BAEA-C1B859528A86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7DEBD86B-986F-BC42-BB32-40740DFE8AC7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Volume Estimation of RBCs</a:t>
          </a:r>
          <a:endParaRPr lang="en-US" sz="1700" kern="1200"/>
        </a:p>
      </dsp:txBody>
      <dsp:txXfrm>
        <a:off x="748607" y="3194804"/>
        <a:ext cx="1922896" cy="1153737"/>
      </dsp:txXfrm>
    </dsp:sp>
    <dsp:sp modelId="{AB719CAE-EC7B-2F49-80C2-D0D9B0F6C5F4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Validation</a:t>
          </a:r>
          <a:r>
            <a:rPr lang="en-US" sz="1700" kern="1200"/>
            <a:t> using CBC report</a:t>
          </a:r>
        </a:p>
      </dsp:txBody>
      <dsp:txXfrm>
        <a:off x="3113770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0CE7-9ADF-0766-0A2C-00AF19860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D2C5B-A91B-49D8-EB8C-0039D385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3CD10-1F0C-0D2B-46C2-383858A8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2226-B29B-C958-4C94-97826E15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B81F-7358-7EB6-2682-776853EF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B32-A8E7-F768-76AF-64CB6CD2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409D7-181B-6412-1477-4FF6CD236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AA04-AEC2-5620-5709-99F3AE20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3C07-1886-B728-42CF-260962EA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950D-2457-3C89-F825-B5E25197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DB4DC-7D78-98B4-36C7-8AED5B184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1D9FA-735F-A793-DADC-BF25C1150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3A9A-9E26-EFE3-4976-B47911E4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CB74D-7D11-9EAA-CF34-C7451C6D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3897-A7B3-5633-6B84-2399F738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D90D-F158-8DF3-1209-9C72FEEA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0A0B-C876-5927-44B2-F34EF958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D7C0-B764-1856-4B25-B6AACFA3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FB92-539F-BF10-0ACA-409FF029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EE5D-12F0-8261-071A-9DC84A04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FE0D-2DB4-F8A9-D381-B4BD2DB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8BF12-47DB-58F4-C5A8-A24A450F0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BB3E8-45A8-F07C-69A7-FEB5FB9C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3683-D119-5F01-1450-24F0EFE7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FEEC-0AA1-A1E5-7AAC-72F4FAAD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5D2D-D18E-2608-7E73-30AAF3F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311-507E-CDDF-6161-5DA64339B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228BF-0EF4-59C2-5320-1EB344E6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375A2-AD1E-9387-58C1-ECA8115D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B1E14-0900-1394-85CA-53D081ED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AACCE-197C-71F9-A600-F8AA397E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DC8D-4063-E3A5-C5DA-CB3076DF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897B3-8D5C-8CB8-6A87-B65946AE9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3EDBE-DBD6-6B65-5518-9581F1E2A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C3F95-5CAB-6658-F1C8-AE8254EA3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74CAD-6C70-5591-9D34-2AB448411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3B981-72BA-E30D-349F-37538968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EC145-B94E-397F-221B-62BCBEEA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12902-3495-848E-D13D-71997C55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E775-30F3-3141-79C5-97B59CDD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E055E-B378-24B6-5B11-279A6AF3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13224-C393-4417-C3FC-020A1CD3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A402-EB42-DEC8-6B36-CC125F15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A1218-63FF-E996-6E61-FFF5ED3A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61B98-2EAB-BB03-33CA-599E52BC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DFC5C-BABA-F377-BF32-3D276112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EED3-DD99-EA69-4BF8-CDCD32A3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ED0-7AE4-088F-A530-FCFF45057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C230B-7F82-6C1F-70AD-C3D985419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82DE8-4133-F0C7-4661-8CBB2206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69B00-6248-C3B7-C95F-BD457449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F7A8E-7C00-700D-4AEF-AF7EA15F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6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6291-3F15-271B-45AA-377436A7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72971-7B28-A589-3959-CF62EEE69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E73-C3D3-42BD-7AEE-23C73EEEE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8A215-B941-740E-61AF-EACDDF0F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1ED0C-EF94-DDE9-777E-DBCC1A4C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37F37-6A29-0EB4-85AE-C294C6BA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3EF3C-6032-8C24-D009-B52D174C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9159-D800-7AFC-A6F6-01E6C7BC7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AC61D-6D91-E5E8-ED5C-BDB9E4FB8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35310-63BC-4945-B593-97233B2FE640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4C85-76DA-BF59-01EB-4CAF38AAD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57CF4-ECEC-7752-7728-4E9074DEB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898177-2AF5-2646-92E7-686F4CDFC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9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blood cells suspended in mid-air">
            <a:extLst>
              <a:ext uri="{FF2B5EF4-FFF2-40B4-BE49-F238E27FC236}">
                <a16:creationId xmlns:a16="http://schemas.microsoft.com/office/drawing/2014/main" id="{9EB47248-A15C-2775-A0ED-1712000D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65" t="9091" r="6216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58851-9A20-6E60-2904-8A76716DA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1042" y="790275"/>
            <a:ext cx="5450958" cy="3495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ln w="22225">
                  <a:solidFill>
                    <a:srgbClr val="FFFFFF"/>
                  </a:solidFill>
                </a:ln>
              </a:rPr>
              <a:t>Complete Blood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1BD73-0407-4A79-46D9-5E98E665D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1163" y="4601784"/>
            <a:ext cx="5468981" cy="185515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200"/>
              <a:t>ES3315 -  ES PROJECT</a:t>
            </a:r>
          </a:p>
          <a:p>
            <a:pPr algn="l"/>
            <a:br>
              <a:rPr lang="en-US" sz="1200"/>
            </a:br>
            <a:r>
              <a:rPr lang="en-US" sz="1200"/>
              <a:t>Challa Vishweshwar – ES22BTECH11007</a:t>
            </a:r>
          </a:p>
          <a:p>
            <a:pPr algn="l"/>
            <a:r>
              <a:rPr lang="en-US" sz="1200" err="1"/>
              <a:t>Badavath</a:t>
            </a:r>
            <a:r>
              <a:rPr lang="en-US" sz="1200"/>
              <a:t> Srikanth – ES22BTECH11004</a:t>
            </a:r>
          </a:p>
          <a:p>
            <a:pPr algn="l"/>
            <a:r>
              <a:rPr lang="en-US" sz="1200"/>
              <a:t>R Kiran Kumar – ES22BTECH11030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D730D-26B1-1A7D-BD88-2F7404BA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Apparatus and Solutions to be Used</a:t>
            </a:r>
            <a:b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AE14BF-F02C-A38A-D6AB-E0B367478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8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3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4F305-17A8-749C-F314-A31A713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Why Wright-Giemsa Stain?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39B8-D1DA-2645-E5DA-E48E4710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/>
              <a:t>Standard staining used in </a:t>
            </a:r>
            <a:r>
              <a:rPr lang="en-US" sz="2600" b="1"/>
              <a:t>BCCD (Blood Cell Count Dataset)</a:t>
            </a:r>
            <a:r>
              <a:rPr lang="en-US" sz="2600"/>
              <a:t> – allows </a:t>
            </a:r>
            <a:r>
              <a:rPr lang="en-US" sz="2600" b="1"/>
              <a:t>direct comparison</a:t>
            </a:r>
            <a:r>
              <a:rPr lang="en-US" sz="2600"/>
              <a:t> with benchmark datasets and online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/>
              <a:t>Stains both cytoplasm and nucleus, enabling </a:t>
            </a:r>
            <a:r>
              <a:rPr lang="en-US" sz="2600" b="1"/>
              <a:t>clear differentiation of WBC types</a:t>
            </a:r>
            <a:r>
              <a:rPr lang="en-US" sz="26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/>
              <a:t>Helps reduce manual annotation load—</a:t>
            </a:r>
            <a:r>
              <a:rPr lang="en-US" sz="2600" b="1"/>
              <a:t>pre-labeled images</a:t>
            </a:r>
            <a:r>
              <a:rPr lang="en-US" sz="2600"/>
              <a:t> available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/>
              <a:t>High </a:t>
            </a:r>
            <a:r>
              <a:rPr lang="en-US" sz="2600" b="1"/>
              <a:t>contrast &amp; reproducibility</a:t>
            </a:r>
            <a:r>
              <a:rPr lang="en-US" sz="2600"/>
              <a:t> of cellular structures.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/>
              <a:t>Enables </a:t>
            </a:r>
            <a:r>
              <a:rPr lang="en-US" sz="2600" b="1"/>
              <a:t>better integration with ML pipeline</a:t>
            </a:r>
            <a:r>
              <a:rPr lang="en-US" sz="2600"/>
              <a:t> already trained on similar data.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00427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1E6C-2B9C-BF29-ACD9-1493756D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Mathematical Processing</a:t>
            </a:r>
            <a:br>
              <a:rPr lang="en-US" sz="3700" b="1">
                <a:solidFill>
                  <a:srgbClr val="FFFFFF"/>
                </a:solidFill>
              </a:rPr>
            </a:b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54264-5203-210E-7102-25E9C68A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500" b="1"/>
              <a:t>Dilution Step: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Assume: 1 drop of blood ≈ 20 µL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Mixed with 9 drops of phosphate buffer → </a:t>
            </a:r>
            <a:r>
              <a:rPr lang="en-US" sz="1500" b="1"/>
              <a:t>1:10 dilution</a:t>
            </a:r>
            <a:endParaRPr lang="en-US" sz="1500"/>
          </a:p>
          <a:p>
            <a:pPr>
              <a:buNone/>
            </a:pPr>
            <a:br>
              <a:rPr lang="en-US" sz="1500"/>
            </a:br>
            <a:endParaRPr lang="en-US" sz="1500"/>
          </a:p>
          <a:p>
            <a:pPr>
              <a:buNone/>
            </a:pPr>
            <a:r>
              <a:rPr lang="en-US" sz="1500" b="1"/>
              <a:t>Shrinkage Correction for RBC Volume: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Cells shrink due to </a:t>
            </a:r>
            <a:r>
              <a:rPr lang="en-US" sz="1500" b="1"/>
              <a:t>fixation and staining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Measure RBC diameter </a:t>
            </a:r>
            <a:r>
              <a:rPr lang="en-US" sz="1500" b="1"/>
              <a:t>before (unstained/DHM)</a:t>
            </a:r>
            <a:r>
              <a:rPr lang="en-US" sz="1500"/>
              <a:t> and </a:t>
            </a:r>
            <a:r>
              <a:rPr lang="en-US" sz="1500" b="1"/>
              <a:t>after staining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Let: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err="1"/>
              <a:t>D_u</a:t>
            </a:r>
            <a:r>
              <a:rPr lang="en-US" sz="1500"/>
              <a:t> = Diameter in </a:t>
            </a:r>
            <a:r>
              <a:rPr lang="en-US" sz="1500" b="1"/>
              <a:t>unstained image (DHM)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D_s = Diameter in </a:t>
            </a:r>
            <a:r>
              <a:rPr lang="en-US" sz="1500" b="1"/>
              <a:t>stained image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 = {</a:t>
            </a:r>
            <a:r>
              <a:rPr lang="en-US" sz="1500" err="1"/>
              <a:t>D_u</a:t>
            </a:r>
            <a:r>
              <a:rPr lang="en-US" sz="1500"/>
              <a:t>}/{D_s} = </a:t>
            </a:r>
            <a:r>
              <a:rPr lang="en-US" sz="1500" b="1"/>
              <a:t>Shrinking factor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Final volume (corrected):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V_{scaled} = V_ {measured}}*S^3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(Volume scales with the cube of diameter scaling)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7209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2835-7A54-7B80-C261-3B18EA0E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Potential Challenges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3144F-AD44-BD3A-857E-7E9B8FC5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incorrect volume estimates(due to taking DHM after staining)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Cell mapping</a:t>
            </a:r>
            <a:r>
              <a:rPr lang="en-US"/>
              <a:t> between microscopic and DHM images (same FOV)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Cell shrinkage</a:t>
            </a:r>
            <a:r>
              <a:rPr lang="en-US"/>
              <a:t> due to staining and fixing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Labeling burden</a:t>
            </a:r>
            <a:r>
              <a:rPr lang="en-US"/>
              <a:t> if staining inconsistent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Image noise/artifacts</a:t>
            </a:r>
            <a:r>
              <a:rPr lang="en-US"/>
              <a:t> in DHM or staining unevenness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4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48316-6C1A-A750-F9FF-3D9CDE2A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Validation Plan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071F-2806-1308-28FA-DD5A54BA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Use </a:t>
            </a:r>
            <a:r>
              <a:rPr lang="en-US" b="1"/>
              <a:t>CBC machine-generated report</a:t>
            </a:r>
            <a:r>
              <a:rPr lang="en-US"/>
              <a:t> as ground truth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RBC Count (manual vs model)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RBC Volume estimation (from DHM + scaling)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Platelet, WBC counts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Accuracy =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{Accuracy} = {{Model Count} - {CBC Count}}/{CBC Count*100%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3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6BC3D-F8DB-F5E3-5E74-0AD91B97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Future Goals: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D916-A33D-E3C6-D0A1-85F499A3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⚕️ Estimate </a:t>
            </a:r>
            <a:r>
              <a:rPr lang="en-US" sz="2200" b="1"/>
              <a:t>hemoglobin levels</a:t>
            </a:r>
            <a:r>
              <a:rPr lang="en-US" sz="2200"/>
              <a:t> and detect </a:t>
            </a:r>
            <a:r>
              <a:rPr lang="en-US" sz="2200" b="1"/>
              <a:t>anomalies (e.g., anemia, leukemia)</a:t>
            </a:r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🧪 Develop a </a:t>
            </a:r>
            <a:r>
              <a:rPr lang="en-US" sz="2200" b="1"/>
              <a:t>portable CBC diagnostic kit</a:t>
            </a:r>
            <a:r>
              <a:rPr lang="en-US" sz="2200"/>
              <a:t> using minimal blood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🌐 Deploy as a </a:t>
            </a:r>
            <a:r>
              <a:rPr lang="en-US" sz="2200" b="1"/>
              <a:t>web/mobile interface</a:t>
            </a:r>
            <a:r>
              <a:rPr lang="en-US" sz="2200"/>
              <a:t> for clinics</a:t>
            </a:r>
          </a:p>
          <a:p>
            <a:pPr>
              <a:buNone/>
            </a:pPr>
            <a:r>
              <a:rPr lang="en-US" sz="2200" b="1"/>
              <a:t> </a:t>
            </a:r>
          </a:p>
          <a:p>
            <a:r>
              <a:rPr lang="en-US" sz="2200" b="1"/>
              <a:t>Additional CBC Parameters We Can Extract Now</a:t>
            </a:r>
            <a:br>
              <a:rPr lang="en-US" sz="2200" b="1"/>
            </a:br>
            <a:endParaRPr lang="en-US" sz="2200"/>
          </a:p>
          <a:p>
            <a:r>
              <a:rPr lang="en-US" sz="2200" b="1"/>
              <a:t>RDW</a:t>
            </a:r>
            <a:r>
              <a:rPr lang="en-US" sz="2200"/>
              <a:t> (Red Cell Distribution Width)</a:t>
            </a:r>
          </a:p>
          <a:p>
            <a:r>
              <a:rPr lang="en-US" sz="2200" b="1"/>
              <a:t>WBC Differential Count</a:t>
            </a:r>
            <a:endParaRPr lang="en-US" sz="2200"/>
          </a:p>
          <a:p>
            <a:r>
              <a:rPr lang="en-US" sz="2200" b="1"/>
              <a:t>MPV</a:t>
            </a:r>
            <a:r>
              <a:rPr lang="en-US" sz="2200"/>
              <a:t> (Mean Platelet Volume)</a:t>
            </a:r>
          </a:p>
          <a:p>
            <a:r>
              <a:rPr lang="en-US" sz="2200" b="1"/>
              <a:t>MCV</a:t>
            </a:r>
            <a:r>
              <a:rPr lang="en-US" sz="2200"/>
              <a:t> (Mean Corpuscular Volume)</a:t>
            </a:r>
            <a:br>
              <a:rPr lang="en-US" sz="2200" b="1"/>
            </a:br>
            <a:endParaRPr lang="en-US" sz="2200" b="1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62586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AA5E9-0411-7BEC-A6FF-DB5500E88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Project Goal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8B3B-52B5-EB3D-48E3-72FC46D24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count RBCs, WBCs, Platelets</a:t>
            </a:r>
            <a:r>
              <a:rPr lang="en-US" dirty="0"/>
              <a:t>, and </a:t>
            </a:r>
            <a:r>
              <a:rPr lang="en-US" b="1" dirty="0"/>
              <a:t>estimate volume of RBCs</a:t>
            </a:r>
            <a:r>
              <a:rPr lang="en-US" dirty="0"/>
              <a:t> using digital image processing and machine learning.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0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634C6-D8D3-3C35-F120-B6760041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What We’ve Done So Far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F378647-D6D8-EE0C-F34B-7C722250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Completed ML model (YOLO-based) – detects RBCs, WBCs, Platelets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Model performs well on preprocessed </a:t>
            </a:r>
            <a:r>
              <a:rPr lang="en-US" err="1"/>
              <a:t>images,BCCD</a:t>
            </a:r>
            <a:r>
              <a:rPr lang="en-US"/>
              <a:t> dataset and random stained images from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Defined experimental protocol and apparatus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Collected few initial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Next: start full-scale image collection + compare with CBC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3910-A978-1F8A-B7FE-B34D77C7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b="1"/>
              <a:t> Machine Learning Model</a:t>
            </a:r>
            <a:br>
              <a:rPr lang="en-US" sz="4100" b="1"/>
            </a:br>
            <a:endParaRPr lang="en-US" sz="41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DABB-7DDC-984B-0A2E-F57CAFAC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Trained a </a:t>
            </a:r>
            <a:r>
              <a:rPr lang="en-US" sz="1900" b="1"/>
              <a:t>YOLO-based model</a:t>
            </a:r>
            <a:r>
              <a:rPr lang="en-US" sz="1900"/>
              <a:t> to detect RBCs, WBCs, and Platelets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Achieved </a:t>
            </a:r>
            <a:r>
              <a:rPr lang="en-US" sz="1900" b="1"/>
              <a:t>promising results</a:t>
            </a:r>
            <a:r>
              <a:rPr lang="en-US" sz="1900"/>
              <a:t> on BCCD dataset and random data from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Next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Test on newly collected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Extract bounding boxes → Measure size → Volume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WBC sub-type classification (lymphocytes, monocytes, etc.)</a:t>
            </a:r>
          </a:p>
          <a:p>
            <a:endParaRPr lang="en-US" sz="1900"/>
          </a:p>
        </p:txBody>
      </p:sp>
      <p:pic>
        <p:nvPicPr>
          <p:cNvPr id="5" name="Picture 4" descr="A black table with white text&#10;&#10;AI-generated content may be incorrect.">
            <a:extLst>
              <a:ext uri="{FF2B5EF4-FFF2-40B4-BE49-F238E27FC236}">
                <a16:creationId xmlns:a16="http://schemas.microsoft.com/office/drawing/2014/main" id="{9275556E-642B-D424-3DEC-24FAA9FA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395014"/>
            <a:ext cx="5150277" cy="18927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35BF-1199-812B-472F-426849FE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Comparison of the 2 models we have built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7C644602-2F46-EAC6-8269-201B708A3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515198"/>
            <a:ext cx="10744200" cy="36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0752-B5B8-D5CD-272B-49AF2F2F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we used for training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8092DF-0F71-6E5E-6FA8-09B6A3EB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161157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552714D-0746-516F-8E04-8CD9710D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4851085"/>
            <a:ext cx="12202174" cy="2020500"/>
            <a:chOff x="0" y="-29768"/>
            <a:chExt cx="12202174" cy="15193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A41354-436C-9656-0817-56B6CF8CD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863EEE-38BD-6BC9-BA81-2F33679D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A65459-0869-1AF9-758A-0BF65F128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C2EB7B-69CE-93D5-1A26-3B0FD452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Results we got while testing</a:t>
            </a:r>
          </a:p>
        </p:txBody>
      </p:sp>
      <p:pic>
        <p:nvPicPr>
          <p:cNvPr id="5" name="Content Placeholder 4" descr="A close-up of blood cells&#10;&#10;AI-generated content may be incorrect.">
            <a:extLst>
              <a:ext uri="{FF2B5EF4-FFF2-40B4-BE49-F238E27FC236}">
                <a16:creationId xmlns:a16="http://schemas.microsoft.com/office/drawing/2014/main" id="{C32B276E-34E4-BCAA-8A63-2E8BF188A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1" y="1210788"/>
            <a:ext cx="3358588" cy="2535734"/>
          </a:xfrm>
          <a:prstGeom prst="rect">
            <a:avLst/>
          </a:prstGeom>
        </p:spPr>
      </p:pic>
      <p:pic>
        <p:nvPicPr>
          <p:cNvPr id="9" name="Picture 8" descr="A close-up of a microscope&#10;&#10;AI-generated content may be incorrect.">
            <a:extLst>
              <a:ext uri="{FF2B5EF4-FFF2-40B4-BE49-F238E27FC236}">
                <a16:creationId xmlns:a16="http://schemas.microsoft.com/office/drawing/2014/main" id="{D203BFE6-75CD-82E9-F30E-7CD3D1F5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33" y="1324542"/>
            <a:ext cx="3358588" cy="2309029"/>
          </a:xfrm>
          <a:prstGeom prst="rect">
            <a:avLst/>
          </a:prstGeom>
        </p:spPr>
      </p:pic>
      <p:pic>
        <p:nvPicPr>
          <p:cNvPr id="7" name="Picture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319CAB75-B3E0-FB95-BE85-858C11C2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564" y="1207898"/>
            <a:ext cx="3355136" cy="25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11E1F6-8E81-F997-C28E-E28C440A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Testing on the data we collected in lab</a:t>
            </a:r>
          </a:p>
        </p:txBody>
      </p:sp>
      <p:pic>
        <p:nvPicPr>
          <p:cNvPr id="7" name="Picture 6" descr="A screenshot of a microscope&#10;&#10;AI-generated content may be incorrect.">
            <a:extLst>
              <a:ext uri="{FF2B5EF4-FFF2-40B4-BE49-F238E27FC236}">
                <a16:creationId xmlns:a16="http://schemas.microsoft.com/office/drawing/2014/main" id="{1B22D58E-E1DA-36E5-E4B5-D84B7743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06" y="869989"/>
            <a:ext cx="3935575" cy="3217333"/>
          </a:xfrm>
          <a:prstGeom prst="rect">
            <a:avLst/>
          </a:prstGeom>
        </p:spPr>
      </p:pic>
      <p:pic>
        <p:nvPicPr>
          <p:cNvPr id="5" name="Content Placeholder 4" descr="A comparison of a graph of a sample&#10;&#10;AI-generated content may be incorrect.">
            <a:extLst>
              <a:ext uri="{FF2B5EF4-FFF2-40B4-BE49-F238E27FC236}">
                <a16:creationId xmlns:a16="http://schemas.microsoft.com/office/drawing/2014/main" id="{DF92B81A-B3D3-78A7-D795-1C6910AAF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318" y="1492136"/>
            <a:ext cx="4997064" cy="19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9FF4C-D866-3D5E-B8C5-EF736998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A23B-5726-936A-FD86-067131AF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 Experimental Pipeline Overview</a:t>
            </a:r>
            <a:br>
              <a:rPr lang="en-US" b="1"/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32430A-A0F8-14BB-988F-9C765099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81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867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f057da9-71e5-4402-9d02-954621afa5a6}" enabled="0" method="" siteId="{2f057da9-71e5-4402-9d02-954621afa5a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612</Words>
  <Application>Microsoft Macintosh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Complete Blood Profile</vt:lpstr>
      <vt:lpstr>Project Goal </vt:lpstr>
      <vt:lpstr>What We’ve Done So Far </vt:lpstr>
      <vt:lpstr> Machine Learning Model </vt:lpstr>
      <vt:lpstr>Model Performance Comparison of the 2 models we have built</vt:lpstr>
      <vt:lpstr>Data we used for training</vt:lpstr>
      <vt:lpstr>Results we got while testing</vt:lpstr>
      <vt:lpstr>Testing on the data we collected in lab</vt:lpstr>
      <vt:lpstr> Experimental Pipeline Overview </vt:lpstr>
      <vt:lpstr>Apparatus and Solutions to be Used </vt:lpstr>
      <vt:lpstr>Why Wright-Giemsa Stain? </vt:lpstr>
      <vt:lpstr>Mathematical Processing </vt:lpstr>
      <vt:lpstr>Potential Challenges </vt:lpstr>
      <vt:lpstr>Validation Plan </vt:lpstr>
      <vt:lpstr>Future Goals: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Complete Blood Profile</dc:title>
  <dc:creator>challa vishweshwar reddy</dc:creator>
  <cp:lastModifiedBy>challa vishweshwar reddy</cp:lastModifiedBy>
  <cp:revision>2</cp:revision>
  <dcterms:created xsi:type="dcterms:W3CDTF">2025-05-06T17:28:14Z</dcterms:created>
  <dcterms:modified xsi:type="dcterms:W3CDTF">2025-09-21T09:48:43Z</dcterms:modified>
</cp:coreProperties>
</file>